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7"/>
  </p:notesMasterIdLst>
  <p:sldIdLst>
    <p:sldId id="390" r:id="rId2"/>
    <p:sldId id="498" r:id="rId3"/>
    <p:sldId id="499" r:id="rId4"/>
    <p:sldId id="445" r:id="rId5"/>
    <p:sldId id="446" r:id="rId6"/>
    <p:sldId id="447" r:id="rId7"/>
    <p:sldId id="500" r:id="rId8"/>
    <p:sldId id="501" r:id="rId9"/>
    <p:sldId id="408" r:id="rId10"/>
    <p:sldId id="409" r:id="rId11"/>
    <p:sldId id="413" r:id="rId12"/>
    <p:sldId id="416" r:id="rId13"/>
    <p:sldId id="418" r:id="rId14"/>
    <p:sldId id="411" r:id="rId15"/>
    <p:sldId id="424" r:id="rId16"/>
    <p:sldId id="425" r:id="rId17"/>
    <p:sldId id="426" r:id="rId18"/>
    <p:sldId id="427" r:id="rId19"/>
    <p:sldId id="379" r:id="rId20"/>
    <p:sldId id="378" r:id="rId21"/>
    <p:sldId id="363" r:id="rId22"/>
    <p:sldId id="382" r:id="rId23"/>
    <p:sldId id="389" r:id="rId24"/>
    <p:sldId id="388" r:id="rId25"/>
    <p:sldId id="384" r:id="rId26"/>
    <p:sldId id="502" r:id="rId27"/>
    <p:sldId id="385" r:id="rId28"/>
    <p:sldId id="386" r:id="rId29"/>
    <p:sldId id="387" r:id="rId30"/>
    <p:sldId id="470" r:id="rId31"/>
    <p:sldId id="471" r:id="rId32"/>
    <p:sldId id="487" r:id="rId33"/>
    <p:sldId id="472" r:id="rId34"/>
    <p:sldId id="473" r:id="rId35"/>
    <p:sldId id="488" r:id="rId36"/>
    <p:sldId id="474" r:id="rId37"/>
    <p:sldId id="475" r:id="rId38"/>
    <p:sldId id="489" r:id="rId39"/>
    <p:sldId id="465" r:id="rId40"/>
    <p:sldId id="476" r:id="rId41"/>
    <p:sldId id="490" r:id="rId42"/>
    <p:sldId id="443" r:id="rId43"/>
    <p:sldId id="444" r:id="rId44"/>
    <p:sldId id="491" r:id="rId45"/>
    <p:sldId id="466" r:id="rId46"/>
    <p:sldId id="467" r:id="rId47"/>
    <p:sldId id="492" r:id="rId48"/>
    <p:sldId id="477" r:id="rId49"/>
    <p:sldId id="478" r:id="rId50"/>
    <p:sldId id="493" r:id="rId51"/>
    <p:sldId id="468" r:id="rId52"/>
    <p:sldId id="469" r:id="rId53"/>
    <p:sldId id="494" r:id="rId54"/>
    <p:sldId id="479" r:id="rId55"/>
    <p:sldId id="480" r:id="rId56"/>
    <p:sldId id="495" r:id="rId57"/>
    <p:sldId id="481" r:id="rId58"/>
    <p:sldId id="482" r:id="rId59"/>
    <p:sldId id="496" r:id="rId60"/>
    <p:sldId id="360" r:id="rId61"/>
    <p:sldId id="366" r:id="rId62"/>
    <p:sldId id="431" r:id="rId63"/>
    <p:sldId id="503" r:id="rId64"/>
    <p:sldId id="504" r:id="rId65"/>
    <p:sldId id="505" r:id="rId66"/>
  </p:sldIdLst>
  <p:sldSz cx="12192000" cy="6858000"/>
  <p:notesSz cx="6858000" cy="9144000"/>
  <p:embeddedFontLst>
    <p:embeddedFont>
      <p:font typeface="Andika" panose="02000000000000000000" pitchFamily="2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708518-DF76-4382-AFB6-53BEBDCDE2A2}" v="9" dt="2025-12-15T10:21:52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2.fntdata"/><Relationship Id="rId77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3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71" Type="http://schemas.openxmlformats.org/officeDocument/2006/relationships/font" Target="fonts/font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0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011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  <dgm:t>
        <a:bodyPr/>
        <a:lstStyle/>
        <a:p>
          <a:endParaRPr lang="en-GB"/>
        </a:p>
      </dgm:t>
    </dgm:pt>
    <dgm:pt modelId="{AB8D9B03-230C-4C04-8B0D-CCDCC66EB3A6}" type="sibTrans" cxnId="{4A6B6E42-8FDD-4B87-9D64-D792918BDA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9850" y="2337129"/>
        <a:ext cx="2584613" cy="134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65936" y="124231"/>
          <a:ext cx="4791218" cy="51773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1100" y="139395"/>
        <a:ext cx="4760890" cy="487402"/>
      </dsp:txXfrm>
    </dsp:sp>
    <dsp:sp modelId="{33643D00-C75E-4DF5-A0F0-DFA21355EB8A}">
      <dsp:nvSpPr>
        <dsp:cNvPr id="0" name=""/>
        <dsp:cNvSpPr/>
      </dsp:nvSpPr>
      <dsp:spPr>
        <a:xfrm>
          <a:off x="448105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1980490" y="0"/>
              </a:moveTo>
              <a:lnTo>
                <a:pt x="1980490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1932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49075" y="1077963"/>
        <a:ext cx="1463960" cy="956142"/>
      </dsp:txXfrm>
    </dsp:sp>
    <dsp:sp modelId="{86F95A29-5235-422D-96EE-BAFAABAD6257}">
      <dsp:nvSpPr>
        <dsp:cNvPr id="0" name=""/>
        <dsp:cNvSpPr/>
      </dsp:nvSpPr>
      <dsp:spPr>
        <a:xfrm>
          <a:off x="1510319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2970735" y="0"/>
              </a:moveTo>
              <a:lnTo>
                <a:pt x="297073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4859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8339" y="2499854"/>
        <a:ext cx="1463960" cy="956142"/>
      </dsp:txXfrm>
    </dsp:sp>
    <dsp:sp modelId="{868DCF3E-F3D1-4782-92F1-EAD24D78ACE2}">
      <dsp:nvSpPr>
        <dsp:cNvPr id="0" name=""/>
        <dsp:cNvSpPr/>
      </dsp:nvSpPr>
      <dsp:spPr>
        <a:xfrm>
          <a:off x="3490810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990245" y="0"/>
              </a:moveTo>
              <a:lnTo>
                <a:pt x="99024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72908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758829" y="2499854"/>
        <a:ext cx="1463960" cy="956142"/>
      </dsp:txXfrm>
    </dsp:sp>
    <dsp:sp modelId="{BC2BF8E2-BC85-4328-9737-E1AD10646C6F}">
      <dsp:nvSpPr>
        <dsp:cNvPr id="0" name=""/>
        <dsp:cNvSpPr/>
      </dsp:nvSpPr>
      <dsp:spPr>
        <a:xfrm>
          <a:off x="4481055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990245" y="203127"/>
              </a:lnTo>
              <a:lnTo>
                <a:pt x="99024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4709573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4739320" y="2499854"/>
        <a:ext cx="1463960" cy="956142"/>
      </dsp:txXfrm>
    </dsp:sp>
    <dsp:sp modelId="{BCE54729-C23D-460A-B6D9-5B0F7AAAE094}">
      <dsp:nvSpPr>
        <dsp:cNvPr id="0" name=""/>
        <dsp:cNvSpPr/>
      </dsp:nvSpPr>
      <dsp:spPr>
        <a:xfrm>
          <a:off x="4481055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2970735" y="203127"/>
              </a:lnTo>
              <a:lnTo>
                <a:pt x="297073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690064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719811" y="2499854"/>
        <a:ext cx="1463960" cy="956142"/>
      </dsp:txXfrm>
    </dsp:sp>
    <dsp:sp modelId="{7F2CDCF9-67EB-4464-9CBC-20B80B443733}">
      <dsp:nvSpPr>
        <dsp:cNvPr id="0" name=""/>
        <dsp:cNvSpPr/>
      </dsp:nvSpPr>
      <dsp:spPr>
        <a:xfrm>
          <a:off x="6415825" y="641962"/>
          <a:ext cx="91440" cy="4062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569981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729565" y="1077963"/>
        <a:ext cx="1463960" cy="956142"/>
      </dsp:txXfrm>
    </dsp:sp>
    <dsp:sp modelId="{0C4F33BF-51C6-48DD-AB42-7F3F9950094B}">
      <dsp:nvSpPr>
        <dsp:cNvPr id="0" name=""/>
        <dsp:cNvSpPr/>
      </dsp:nvSpPr>
      <dsp:spPr>
        <a:xfrm>
          <a:off x="646154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1980490" y="203127"/>
              </a:lnTo>
              <a:lnTo>
                <a:pt x="198049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680309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10056" y="1077963"/>
        <a:ext cx="1463960" cy="956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162669"/>
          <a:ext cx="3958332" cy="588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34816" y="179899"/>
        <a:ext cx="3923872" cy="553828"/>
      </dsp:txXfrm>
    </dsp:sp>
    <dsp:sp modelId="{33643D00-C75E-4DF5-A0F0-DFA21355EB8A}">
      <dsp:nvSpPr>
        <dsp:cNvPr id="0" name=""/>
        <dsp:cNvSpPr/>
      </dsp:nvSpPr>
      <dsp:spPr>
        <a:xfrm>
          <a:off x="3874074" y="750958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1111167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1925673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2261305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0980" y="2298673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1925673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2261305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2297982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1925673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2285881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1925673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2285881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750958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1111167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750958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086591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1111167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750958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086591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1111167"/>
        <a:ext cx="1517947" cy="789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216664"/>
          <a:ext cx="3843708" cy="54570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790514" y="232647"/>
        <a:ext cx="3811742" cy="513743"/>
      </dsp:txXfrm>
    </dsp:sp>
    <dsp:sp modelId="{33643D00-C75E-4DF5-A0F0-DFA21355EB8A}">
      <dsp:nvSpPr>
        <dsp:cNvPr id="0" name=""/>
        <dsp:cNvSpPr/>
      </dsp:nvSpPr>
      <dsp:spPr>
        <a:xfrm>
          <a:off x="4052548" y="76237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1112151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190307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222898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7331" y="226527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190307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222898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226460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190307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222898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226254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190307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222898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225285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76237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1112151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76237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1088287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1112151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76237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1088287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1112151"/>
        <a:ext cx="1473991" cy="7670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13097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29035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57251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83038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19710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23270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57067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19710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23270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56442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19710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23270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54530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19710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23270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2252279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857251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1183038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57251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60811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83038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57251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60811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83038"/>
        <a:ext cx="1372893" cy="7144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22623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38561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66777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92563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29236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32796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66593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29236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32796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65968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29236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32796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64056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29236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32796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440614" y="2261805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866777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1192563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66777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70336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92563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66777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70336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92563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443009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067464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2357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9984734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141100"/>
              </p:ext>
            </p:extLst>
          </p:nvPr>
        </p:nvGraphicFramePr>
        <p:xfrm>
          <a:off x="1544318" y="695325"/>
          <a:ext cx="9952356" cy="360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002783"/>
              </p:ext>
            </p:extLst>
          </p:nvPr>
        </p:nvGraphicFramePr>
        <p:xfrm>
          <a:off x="1601469" y="676275"/>
          <a:ext cx="9952356" cy="3699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985417"/>
              </p:ext>
            </p:extLst>
          </p:nvPr>
        </p:nvGraphicFramePr>
        <p:xfrm>
          <a:off x="1601469" y="676275"/>
          <a:ext cx="9952356" cy="3684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551557"/>
              </p:ext>
            </p:extLst>
          </p:nvPr>
        </p:nvGraphicFramePr>
        <p:xfrm>
          <a:off x="1601469" y="685799"/>
          <a:ext cx="9952356" cy="3690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463537"/>
              </p:ext>
            </p:extLst>
          </p:nvPr>
        </p:nvGraphicFramePr>
        <p:xfrm>
          <a:off x="1601469" y="666750"/>
          <a:ext cx="9952356" cy="370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clever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bike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duck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Saturday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needing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soft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“doctors”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 doctors work in hospitals.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78546"/>
            <a:ext cx="137926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“hospitals”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2810177"/>
            <a:ext cx="216059" cy="4382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286625" y="2678546"/>
            <a:ext cx="1666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“nurses”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Nurses like to help people.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3750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“people”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259432" y="5114275"/>
            <a:ext cx="117019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determiners?</a:t>
            </a:r>
          </a:p>
        </p:txBody>
      </p:sp>
    </p:spTree>
    <p:extLst>
      <p:ext uri="{BB962C8B-B14F-4D97-AF65-F5344CB8AC3E}">
        <p14:creationId xmlns:p14="http://schemas.microsoft.com/office/powerpoint/2010/main" val="190921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examples of determiners are: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4203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word or group of words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180841" y="2676300"/>
            <a:ext cx="5640371" cy="22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1"/>
            <a:ext cx="5546103" cy="391922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phrase can be made up of: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on its own, or</a:t>
            </a:r>
          </a:p>
          <a:p>
            <a:pPr marL="742950" indent="-742950">
              <a:buFont typeface="+mj-lt"/>
              <a:buAutoNum type="arabicPeriod"/>
            </a:pP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&amp; noun/pronoun,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determiner,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,….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as long as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phrase acts as a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180841" y="5211617"/>
            <a:ext cx="5640371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B273A-64F2-C2A3-EE16-7326EBBE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840EBFB-0F31-34EB-636A-75AAE848F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6E34081-3691-7999-C14B-E808E5BF5E9E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noun phrases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431E6D-402E-5A9B-5956-888864602A27}"/>
              </a:ext>
            </a:extLst>
          </p:cNvPr>
          <p:cNvSpPr txBox="1">
            <a:spLocks/>
          </p:cNvSpPr>
          <p:nvPr/>
        </p:nvSpPr>
        <p:spPr>
          <a:xfrm>
            <a:off x="317369" y="1276617"/>
            <a:ext cx="5546103" cy="5267058"/>
          </a:xfrm>
          <a:prstGeom prst="roundRect">
            <a:avLst>
              <a:gd name="adj" fmla="val 786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works like a noun in a sentence. It can be: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noun (like dog, car, or happiness), 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pronoun (like he, they, or it).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long as the phrase acts like a noun, it's a noun phrase.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3557E7-58E1-8B27-4578-9AA986232DFF}"/>
              </a:ext>
            </a:extLst>
          </p:cNvPr>
          <p:cNvSpPr txBox="1">
            <a:spLocks/>
          </p:cNvSpPr>
          <p:nvPr/>
        </p:nvSpPr>
        <p:spPr>
          <a:xfrm>
            <a:off x="6180841" y="1276617"/>
            <a:ext cx="5546103" cy="526705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ea typeface="Andika"/>
                <a:cs typeface="Andika"/>
              </a:rPr>
              <a:t>Expanded Noun Phrases </a:t>
            </a:r>
          </a:p>
          <a:p>
            <a:endParaRPr lang="en-GB" sz="19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expanded noun phrase is a noun phrase, where it gives extra information about the noun or pronoun. 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often includes adjectives or other details to describe the noun more clearly.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 great way of making our writing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5515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02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8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6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84632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12314" y="442142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464751" y="432107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A63F65-6608-9D6B-F96F-AFE701BB8AF3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AB8135-FF64-DAF6-39EC-82DCF3D9A7E6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15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brown door” has a determiner, an adjective and a noun. It can act as a noun.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293680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“door”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39238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00EE3-3C14-346E-3CB5-FA9147F3F06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“Smelly sandwich”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41996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686932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09557" y="438993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315255" y="43899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39654" y="503052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90D80-8E91-E1AC-7F53-22268B3983A7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99A432-DDAE-6B8B-5729-9B95C76579B4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 them” is a verb and a pronoun.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(It is a verb phrase!)</a:t>
            </a:r>
          </a:p>
        </p:txBody>
      </p:sp>
    </p:spTree>
    <p:extLst>
      <p:ext uri="{BB962C8B-B14F-4D97-AF65-F5344CB8AC3E}">
        <p14:creationId xmlns:p14="http://schemas.microsoft.com/office/powerpoint/2010/main" val="21491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C9CCC-0B84-4A11-F99A-532FA990AAC2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“moved towards” is a verb and a preposition.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0378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609737-AA78-857E-2AA9-A97F9FD7C621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4409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186480" y="508231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4322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814803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8435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76D71A-A301-7879-3FA2-7CF462C8859A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A964B9-E12A-5417-24DC-ABB4F37826EF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4478A8-353A-F6DB-4585-7557991BE5B2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large keys”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8726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25DD7D-3649-114F-1E0C-A93486BBF55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FA8E8F07-656A-5F1C-2BBC-5FCD73257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E40155-488B-7D33-64DA-9C5FA0847DA8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“Hard ball”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32880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C49D99-782B-25B7-F680-0A2CEAF713A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“Easy mathematics”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366806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“Tasted” is a verb.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 not act as a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noun phrase. 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3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02477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9701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nouns.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turn these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dirty="0">
                <a:solidFill>
                  <a:schemeClr val="bg1"/>
                </a:solidFill>
              </a:rPr>
              <a:t>nouns</a:t>
            </a:r>
            <a:r>
              <a:rPr lang="en-GB" altLang="en-US" sz="2800" dirty="0">
                <a:solidFill>
                  <a:schemeClr val="bg1"/>
                </a:solidFill>
              </a:rPr>
              <a:t> into </a:t>
            </a:r>
            <a:r>
              <a:rPr lang="en-GB" altLang="en-US" sz="2800" b="1" u="sng" dirty="0">
                <a:solidFill>
                  <a:schemeClr val="bg1"/>
                </a:solidFill>
              </a:rPr>
              <a:t>expanded noun phrases</a:t>
            </a:r>
            <a:r>
              <a:rPr lang="en-GB" altLang="en-US" sz="28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Tools.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Dogs.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728861" y="2312346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59200" y="231234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2" y="1666480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C8AB15-93B6-0238-3413-BFAAA4C1F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old grey 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5A29EC-1E3D-059A-BA2B-74371F96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The expensive</a:t>
            </a:r>
            <a:r>
              <a:rPr lang="en-GB" altLang="en-US" sz="280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power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tools.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071D1-97B0-347C-B9B5-1BB5A5875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 few yappy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happy dogs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50FE4E-3889-BC12-1146-0257CBD7ACE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alien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382593-61B2-B324-92E5-7AB200851F32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alien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2B4417-7467-68CE-9D92-41D570975778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alien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84CC9C-C2E4-6F9C-5DA9-A854C61726E2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EAE5CD-D5FF-6464-FCBD-027916CB51C8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 in the rocket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1213FA-34E3-CD23-8211-079DBBFBBFDA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FC296-C18C-B906-BD10-4CAA1B66A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E057531-4B99-311C-863A-F0D880AF8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20DF84-064C-0C98-663A-8308D15D02B5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7DCF85-C8D9-22BB-85D0-BDFA6F16D797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1B9050-14C9-3F34-80BA-9A1F01686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A73BFF-929C-DC7F-7F71-3F11D676EB1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A818C0-64F5-0DBB-5A68-3D7FA96DD5CA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rose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57E37D-5CD0-F192-1B48-28BB2C1E8600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pink rose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9AB1E4-A5D9-1D1C-40D7-11F3F61A89FA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pink rose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482901-3DFE-EE9A-C28D-BBDF7F98A9DF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pick rose in a vase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5AE577-B390-6772-6D6F-A77986A25637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DED0E3-8EDF-C499-0DE9-51CDEC96D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753" y="-150178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06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FC9B-A2E4-29C8-0C29-48AE812A5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05FB0-1F91-A794-F342-1595C5DD7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4B53476-F928-EE40-89EB-AD1ABF2D395B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D291CA-B9C8-DDDA-281A-6347C6282861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B126F5-13E5-FB82-D522-F94AB9DB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912BF-58D3-32A9-1F48-3DCE987FF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288" y="-150178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36321D-295C-CB56-C5A4-CD412D1BDA59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12317D-301E-0A70-B915-609B86471C6F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room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5B32D2-DF8F-BED6-CCC7-426752CFE5EF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room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49D0C9-FDC1-4740-2458-251F2D544045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3AEA9F-BF54-2392-E0A3-DD4E31742E2A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 in the castle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0D903F-C018-ECAF-7A10-0B46D97460EF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270315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5743897"/>
              </p:ext>
            </p:extLst>
          </p:nvPr>
        </p:nvGraphicFramePr>
        <p:xfrm>
          <a:off x="104775" y="79024"/>
          <a:ext cx="11982451" cy="6353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4494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Singular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singular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Gsingnoun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- Plural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plural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House/schools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GPluNoun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Common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common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children play in the garden.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- Proper nouns.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proper nouns.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Emile is so cool.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6535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  <a:tr h="5303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22336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9455" y="536772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772000" y="44545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873094" y="266287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35599" y="2687593"/>
            <a:ext cx="13051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567124" y="2631213"/>
            <a:ext cx="123088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05679" y="270427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2052</Words>
  <Application>Microsoft Office PowerPoint</Application>
  <PresentationFormat>Widescreen</PresentationFormat>
  <Paragraphs>397</Paragraphs>
  <Slides>65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Expanded Noun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nouns.   You have 1 minute to turn these  nouns into expanded noun phrases!</vt:lpstr>
      <vt:lpstr>How about?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2025-12-22T09:57:28Z</dcterms:modified>
</cp:coreProperties>
</file>